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pPr/>
              <a:t>11/26/2023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pPr/>
              <a:t>11/26/2023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pPr/>
              <a:t>11/26/2023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11/26/2023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11/26/2023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8EE468-3A17-DBB0-B382-EA6D39E73FBD}"/>
              </a:ext>
            </a:extLst>
          </p:cNvPr>
          <p:cNvSpPr>
            <a:spLocks noGrp="1"/>
          </p:cNvSpPr>
          <p:nvPr>
            <p:ph type="ctrTitle"/>
          </p:nvPr>
        </p:nvSpPr>
        <p:spPr>
          <a:xfrm>
            <a:off x="810001" y="343949"/>
            <a:ext cx="10572000" cy="4353886"/>
          </a:xfrm>
        </p:spPr>
        <p:txBody>
          <a:bodyPr/>
          <a:lstStyle/>
          <a:p>
            <a:r>
              <a:rPr lang="de-DE" sz="2400" dirty="0"/>
              <a:t>Die mystische Ekstase bedeutet Entdeckung der Begrenzung des Geistes und Überschreiten der vorgegebenen Grenzen. </a:t>
            </a:r>
            <a:br>
              <a:rPr lang="de-DE" sz="2400" dirty="0"/>
            </a:br>
            <a:br>
              <a:rPr lang="de-DE" sz="2400" dirty="0"/>
            </a:br>
            <a:r>
              <a:rPr lang="de-DE" sz="2400" dirty="0" err="1"/>
              <a:t>Daß</a:t>
            </a:r>
            <a:r>
              <a:rPr lang="de-DE" sz="2400" dirty="0"/>
              <a:t> ich blind war, weiß ich erst im neuen Sehen, </a:t>
            </a:r>
            <a:br>
              <a:rPr lang="de-DE" sz="2400" dirty="0"/>
            </a:br>
            <a:r>
              <a:rPr lang="de-DE" sz="2400" dirty="0" err="1"/>
              <a:t>daß</a:t>
            </a:r>
            <a:r>
              <a:rPr lang="de-DE" sz="2400" dirty="0"/>
              <a:t> ich in einem Gefängnis hockte, wird erst klar, </a:t>
            </a:r>
            <a:br>
              <a:rPr lang="de-DE" sz="2400" dirty="0"/>
            </a:br>
            <a:r>
              <a:rPr lang="de-DE" sz="2400" dirty="0"/>
              <a:t>wenn seine Tür sich öffnet. </a:t>
            </a:r>
            <a:br>
              <a:rPr lang="de-DE" sz="2400" dirty="0"/>
            </a:br>
            <a:br>
              <a:rPr lang="de-DE" sz="2400" dirty="0"/>
            </a:br>
            <a:r>
              <a:rPr lang="de-DE" sz="2400" dirty="0"/>
              <a:t>Nicht das Selbst wird überstiegen und verlassen, </a:t>
            </a:r>
            <a:br>
              <a:rPr lang="de-DE" sz="2400" dirty="0"/>
            </a:br>
            <a:r>
              <a:rPr lang="de-DE" sz="2400" dirty="0"/>
              <a:t>wohl aber das erstarrte, im Gefängnis eingeschlafene Ich. </a:t>
            </a:r>
            <a:br>
              <a:rPr lang="de-DE" sz="2400" dirty="0"/>
            </a:br>
            <a:r>
              <a:rPr lang="de-DE" sz="2400" dirty="0"/>
              <a:t>														</a:t>
            </a:r>
            <a:r>
              <a:rPr lang="de-DE" sz="1400" dirty="0"/>
              <a:t>~ Mystik und Widerstand | Dorothee Sölle</a:t>
            </a:r>
            <a:br>
              <a:rPr lang="de-DE" sz="2400" dirty="0"/>
            </a:br>
            <a:endParaRPr lang="de-DE" sz="2400" dirty="0"/>
          </a:p>
        </p:txBody>
      </p:sp>
      <p:sp>
        <p:nvSpPr>
          <p:cNvPr id="3" name="Untertitel 2">
            <a:extLst>
              <a:ext uri="{FF2B5EF4-FFF2-40B4-BE49-F238E27FC236}">
                <a16:creationId xmlns:a16="http://schemas.microsoft.com/office/drawing/2014/main" id="{BB9501A3-08DA-C73A-607D-372D4DEE9750}"/>
              </a:ext>
            </a:extLst>
          </p:cNvPr>
          <p:cNvSpPr>
            <a:spLocks noGrp="1"/>
          </p:cNvSpPr>
          <p:nvPr>
            <p:ph type="subTitle" idx="1"/>
          </p:nvPr>
        </p:nvSpPr>
        <p:spPr>
          <a:xfrm>
            <a:off x="810001" y="5280846"/>
            <a:ext cx="10572000" cy="1078009"/>
          </a:xfrm>
        </p:spPr>
        <p:txBody>
          <a:bodyPr>
            <a:normAutofit/>
          </a:bodyPr>
          <a:lstStyle/>
          <a:p>
            <a:r>
              <a:rPr lang="de-DE" dirty="0"/>
              <a:t>Predigtreihe Mystik und Widerstand -</a:t>
            </a:r>
          </a:p>
          <a:p>
            <a:r>
              <a:rPr lang="de-DE" dirty="0"/>
              <a:t>Teil II: Wege und Orte mystischer Erfahrung </a:t>
            </a:r>
          </a:p>
        </p:txBody>
      </p:sp>
    </p:spTree>
    <p:extLst>
      <p:ext uri="{BB962C8B-B14F-4D97-AF65-F5344CB8AC3E}">
        <p14:creationId xmlns:p14="http://schemas.microsoft.com/office/powerpoint/2010/main" val="3468453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8FA653-A6E8-5C42-A00C-A2D5C14598A5}"/>
              </a:ext>
            </a:extLst>
          </p:cNvPr>
          <p:cNvSpPr>
            <a:spLocks noGrp="1"/>
          </p:cNvSpPr>
          <p:nvPr>
            <p:ph type="title"/>
          </p:nvPr>
        </p:nvSpPr>
        <p:spPr>
          <a:xfrm>
            <a:off x="810000" y="447187"/>
            <a:ext cx="10571998" cy="1104775"/>
          </a:xfrm>
        </p:spPr>
        <p:txBody>
          <a:bodyPr/>
          <a:lstStyle/>
          <a:p>
            <a:r>
              <a:rPr lang="de-DE" dirty="0"/>
              <a:t>Wege mystischer Erfahrung</a:t>
            </a:r>
          </a:p>
        </p:txBody>
      </p:sp>
      <p:sp>
        <p:nvSpPr>
          <p:cNvPr id="3" name="Textplatzhalter 2">
            <a:extLst>
              <a:ext uri="{FF2B5EF4-FFF2-40B4-BE49-F238E27FC236}">
                <a16:creationId xmlns:a16="http://schemas.microsoft.com/office/drawing/2014/main" id="{2930426E-9CB5-01F7-8F63-D38F89FB60C1}"/>
              </a:ext>
            </a:extLst>
          </p:cNvPr>
          <p:cNvSpPr>
            <a:spLocks noGrp="1"/>
          </p:cNvSpPr>
          <p:nvPr>
            <p:ph type="body" idx="1"/>
          </p:nvPr>
        </p:nvSpPr>
        <p:spPr/>
        <p:txBody>
          <a:bodyPr/>
          <a:lstStyle/>
          <a:p>
            <a:endParaRPr lang="de-DE" dirty="0"/>
          </a:p>
        </p:txBody>
      </p:sp>
      <p:sp>
        <p:nvSpPr>
          <p:cNvPr id="4" name="Inhaltsplatzhalter 3">
            <a:extLst>
              <a:ext uri="{FF2B5EF4-FFF2-40B4-BE49-F238E27FC236}">
                <a16:creationId xmlns:a16="http://schemas.microsoft.com/office/drawing/2014/main" id="{6C6591EE-69E7-5028-AAE2-0D080A10EC6F}"/>
              </a:ext>
            </a:extLst>
          </p:cNvPr>
          <p:cNvSpPr>
            <a:spLocks noGrp="1"/>
          </p:cNvSpPr>
          <p:nvPr>
            <p:ph sz="half" idx="2"/>
          </p:nvPr>
        </p:nvSpPr>
        <p:spPr>
          <a:xfrm>
            <a:off x="814729" y="2910980"/>
            <a:ext cx="4881396" cy="3254928"/>
          </a:xfrm>
        </p:spPr>
        <p:txBody>
          <a:bodyPr/>
          <a:lstStyle/>
          <a:p>
            <a:pPr marL="0" indent="0">
              <a:buNone/>
            </a:pPr>
            <a:r>
              <a:rPr lang="de-DE" dirty="0"/>
              <a:t>2.Mose 33,18</a:t>
            </a:r>
          </a:p>
          <a:p>
            <a:pPr marL="0" indent="0">
              <a:buNone/>
            </a:pPr>
            <a:r>
              <a:rPr lang="de-DE" dirty="0"/>
              <a:t>Lass mich deine Herrlichkeit sehen!</a:t>
            </a:r>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r>
              <a:rPr lang="de-DE" dirty="0"/>
              <a:t>Gott schenkt sich.</a:t>
            </a:r>
          </a:p>
        </p:txBody>
      </p:sp>
      <p:sp>
        <p:nvSpPr>
          <p:cNvPr id="5" name="Textplatzhalter 4">
            <a:extLst>
              <a:ext uri="{FF2B5EF4-FFF2-40B4-BE49-F238E27FC236}">
                <a16:creationId xmlns:a16="http://schemas.microsoft.com/office/drawing/2014/main" id="{B41AEAB3-78A1-FE80-5D33-A1A3A7D7D55C}"/>
              </a:ext>
            </a:extLst>
          </p:cNvPr>
          <p:cNvSpPr>
            <a:spLocks noGrp="1"/>
          </p:cNvSpPr>
          <p:nvPr>
            <p:ph type="body" sz="quarter" idx="3"/>
          </p:nvPr>
        </p:nvSpPr>
        <p:spPr/>
        <p:txBody>
          <a:bodyPr/>
          <a:lstStyle/>
          <a:p>
            <a:endParaRPr lang="de-DE"/>
          </a:p>
        </p:txBody>
      </p:sp>
      <p:sp>
        <p:nvSpPr>
          <p:cNvPr id="6" name="Inhaltsplatzhalter 5">
            <a:extLst>
              <a:ext uri="{FF2B5EF4-FFF2-40B4-BE49-F238E27FC236}">
                <a16:creationId xmlns:a16="http://schemas.microsoft.com/office/drawing/2014/main" id="{BCD98BBE-3C90-89D7-F7B1-E9B5E75BAF1C}"/>
              </a:ext>
            </a:extLst>
          </p:cNvPr>
          <p:cNvSpPr>
            <a:spLocks noGrp="1"/>
          </p:cNvSpPr>
          <p:nvPr>
            <p:ph sz="quarter" idx="4"/>
          </p:nvPr>
        </p:nvSpPr>
        <p:spPr>
          <a:xfrm>
            <a:off x="6495877" y="2751138"/>
            <a:ext cx="4886121" cy="3109913"/>
          </a:xfrm>
        </p:spPr>
        <p:txBody>
          <a:bodyPr/>
          <a:lstStyle/>
          <a:p>
            <a:pPr marL="0" indent="0">
              <a:buNone/>
            </a:pPr>
            <a:r>
              <a:rPr lang="de-DE" dirty="0"/>
              <a:t>1.Korinther 13</a:t>
            </a:r>
          </a:p>
          <a:p>
            <a:pPr marL="0" indent="0">
              <a:buNone/>
            </a:pPr>
            <a:r>
              <a:rPr lang="de-DE" dirty="0"/>
              <a:t>12 Denn jetzt sehen wir alles in einem Spiegel, in rätselhafter Gestalt, dann aber von Angesicht zu Angesicht. Jetzt ist mein Erkennen Stückwerk, dann aber werde ich ganz erkennen, wie ich auch ganz erkannt worden bin.</a:t>
            </a:r>
          </a:p>
          <a:p>
            <a:pPr marL="0" indent="0">
              <a:buNone/>
            </a:pPr>
            <a:endParaRPr lang="de-DE" dirty="0"/>
          </a:p>
          <a:p>
            <a:pPr marL="0" indent="0">
              <a:buNone/>
            </a:pPr>
            <a:r>
              <a:rPr lang="de-DE" dirty="0"/>
              <a:t>Gott gehört uns nicht.</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359314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1AA5A6-4D27-BDC9-9134-42017328181B}"/>
              </a:ext>
            </a:extLst>
          </p:cNvPr>
          <p:cNvSpPr>
            <a:spLocks noGrp="1"/>
          </p:cNvSpPr>
          <p:nvPr>
            <p:ph type="title"/>
          </p:nvPr>
        </p:nvSpPr>
        <p:spPr>
          <a:xfrm>
            <a:off x="810000" y="447187"/>
            <a:ext cx="10571998" cy="1138331"/>
          </a:xfrm>
        </p:spPr>
        <p:txBody>
          <a:bodyPr/>
          <a:lstStyle/>
          <a:p>
            <a:r>
              <a:rPr lang="de-DE" dirty="0"/>
              <a:t>Ein Weg mystischer Erfahrung</a:t>
            </a:r>
          </a:p>
        </p:txBody>
      </p:sp>
      <p:sp>
        <p:nvSpPr>
          <p:cNvPr id="3" name="Inhaltsplatzhalter 2">
            <a:extLst>
              <a:ext uri="{FF2B5EF4-FFF2-40B4-BE49-F238E27FC236}">
                <a16:creationId xmlns:a16="http://schemas.microsoft.com/office/drawing/2014/main" id="{1D72F5BD-D1CA-253D-2C9C-A84822EB8669}"/>
              </a:ext>
            </a:extLst>
          </p:cNvPr>
          <p:cNvSpPr>
            <a:spLocks noGrp="1"/>
          </p:cNvSpPr>
          <p:nvPr>
            <p:ph idx="1"/>
          </p:nvPr>
        </p:nvSpPr>
        <p:spPr/>
        <p:txBody>
          <a:bodyPr/>
          <a:lstStyle/>
          <a:p>
            <a:pPr marL="0" indent="0">
              <a:buNone/>
            </a:pPr>
            <a:r>
              <a:rPr lang="de-DE" sz="1200" dirty="0"/>
              <a:t>(Das klassische Stufenmodell: Reinigung – Erleuchtung – Einung)</a:t>
            </a:r>
          </a:p>
          <a:p>
            <a:pPr marL="0" indent="0">
              <a:buNone/>
            </a:pPr>
            <a:r>
              <a:rPr lang="de-DE" dirty="0"/>
              <a:t>Staunen – Loslassen – Widerstehen</a:t>
            </a:r>
          </a:p>
          <a:p>
            <a:pPr marL="0" indent="0">
              <a:buNone/>
            </a:pPr>
            <a:endParaRPr lang="de-DE" dirty="0"/>
          </a:p>
        </p:txBody>
      </p:sp>
    </p:spTree>
    <p:extLst>
      <p:ext uri="{BB962C8B-B14F-4D97-AF65-F5344CB8AC3E}">
        <p14:creationId xmlns:p14="http://schemas.microsoft.com/office/powerpoint/2010/main" val="277244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3FE67C-6AA3-3B80-5CF7-CA3263E31A1A}"/>
              </a:ext>
            </a:extLst>
          </p:cNvPr>
          <p:cNvSpPr>
            <a:spLocks noGrp="1"/>
          </p:cNvSpPr>
          <p:nvPr>
            <p:ph type="title"/>
          </p:nvPr>
        </p:nvSpPr>
        <p:spPr/>
        <p:txBody>
          <a:bodyPr/>
          <a:lstStyle/>
          <a:p>
            <a:r>
              <a:rPr lang="de-DE" dirty="0"/>
              <a:t>Staunen </a:t>
            </a:r>
            <a:r>
              <a:rPr lang="de-DE" sz="2000" b="0" dirty="0"/>
              <a:t> - Loslassen - Widerstehen</a:t>
            </a:r>
          </a:p>
        </p:txBody>
      </p:sp>
      <p:sp>
        <p:nvSpPr>
          <p:cNvPr id="3" name="Inhaltsplatzhalter 2">
            <a:extLst>
              <a:ext uri="{FF2B5EF4-FFF2-40B4-BE49-F238E27FC236}">
                <a16:creationId xmlns:a16="http://schemas.microsoft.com/office/drawing/2014/main" id="{91443FDC-870F-144E-179B-9650F3187E6D}"/>
              </a:ext>
            </a:extLst>
          </p:cNvPr>
          <p:cNvSpPr>
            <a:spLocks noGrp="1"/>
          </p:cNvSpPr>
          <p:nvPr>
            <p:ph idx="1"/>
          </p:nvPr>
        </p:nvSpPr>
        <p:spPr/>
        <p:txBody>
          <a:bodyPr/>
          <a:lstStyle/>
          <a:p>
            <a:pPr marL="0" indent="0">
              <a:buNone/>
            </a:pPr>
            <a:r>
              <a:rPr lang="de-DE" dirty="0"/>
              <a:t>… und sieh, es war sehr gut. 1.Mose 1,31</a:t>
            </a:r>
          </a:p>
          <a:p>
            <a:pPr marL="0" indent="0">
              <a:buNone/>
            </a:pPr>
            <a:endParaRPr lang="de-DE" dirty="0"/>
          </a:p>
          <a:p>
            <a:pPr marL="0" indent="0">
              <a:buNone/>
            </a:pPr>
            <a:r>
              <a:rPr lang="de-DE" dirty="0"/>
              <a:t>Nichts ist selbstverständlich.</a:t>
            </a:r>
          </a:p>
          <a:p>
            <a:pPr marL="0" indent="0">
              <a:buNone/>
            </a:pPr>
            <a:endParaRPr lang="de-DE" dirty="0"/>
          </a:p>
          <a:p>
            <a:pPr marL="0" indent="0">
              <a:buNone/>
            </a:pPr>
            <a:r>
              <a:rPr lang="de-DE" dirty="0"/>
              <a:t>Was bringt dich zum Staunen?</a:t>
            </a:r>
          </a:p>
        </p:txBody>
      </p:sp>
    </p:spTree>
    <p:extLst>
      <p:ext uri="{BB962C8B-B14F-4D97-AF65-F5344CB8AC3E}">
        <p14:creationId xmlns:p14="http://schemas.microsoft.com/office/powerpoint/2010/main" val="60040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B6C7C-3EDD-D867-CD94-B5ACCF5B0D29}"/>
              </a:ext>
            </a:extLst>
          </p:cNvPr>
          <p:cNvSpPr>
            <a:spLocks noGrp="1"/>
          </p:cNvSpPr>
          <p:nvPr>
            <p:ph type="title"/>
          </p:nvPr>
        </p:nvSpPr>
        <p:spPr/>
        <p:txBody>
          <a:bodyPr/>
          <a:lstStyle/>
          <a:p>
            <a:r>
              <a:rPr lang="de-DE" sz="2000" b="0" dirty="0"/>
              <a:t>Staunen </a:t>
            </a:r>
            <a:r>
              <a:rPr lang="de-DE" dirty="0"/>
              <a:t>– Loslassen – </a:t>
            </a:r>
            <a:r>
              <a:rPr lang="de-DE" sz="2000" b="0" dirty="0"/>
              <a:t>Widerstehen</a:t>
            </a:r>
          </a:p>
        </p:txBody>
      </p:sp>
      <p:sp>
        <p:nvSpPr>
          <p:cNvPr id="3" name="Inhaltsplatzhalter 2">
            <a:extLst>
              <a:ext uri="{FF2B5EF4-FFF2-40B4-BE49-F238E27FC236}">
                <a16:creationId xmlns:a16="http://schemas.microsoft.com/office/drawing/2014/main" id="{46DC4C61-267B-3F31-8B3A-A32C223DB591}"/>
              </a:ext>
            </a:extLst>
          </p:cNvPr>
          <p:cNvSpPr>
            <a:spLocks noGrp="1"/>
          </p:cNvSpPr>
          <p:nvPr>
            <p:ph idx="1"/>
          </p:nvPr>
        </p:nvSpPr>
        <p:spPr/>
        <p:txBody>
          <a:bodyPr/>
          <a:lstStyle/>
          <a:p>
            <a:pPr marL="0" lv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Warum tue ich, </a:t>
            </a:r>
            <a:r>
              <a:rPr lang="de-DE" dirty="0">
                <a:latin typeface="Calibri" panose="020F0502020204030204" pitchFamily="34" charset="0"/>
                <a:ea typeface="Calibri" panose="020F0502020204030204" pitchFamily="34" charset="0"/>
                <a:cs typeface="Times New Roman" panose="02020603050405020304" pitchFamily="18" charset="0"/>
              </a:rPr>
              <a:t>was ich tue</a:t>
            </a:r>
            <a:r>
              <a:rPr lang="de-DE" sz="1800" dirty="0">
                <a:effectLst/>
                <a:latin typeface="Calibri" panose="020F0502020204030204" pitchFamily="34" charset="0"/>
                <a:ea typeface="Calibri" panose="020F0502020204030204" pitchFamily="34" charset="0"/>
                <a:cs typeface="Times New Roman" panose="02020603050405020304" pitchFamily="18" charset="0"/>
              </a:rPr>
              <a:t>?</a:t>
            </a:r>
          </a:p>
          <a:p>
            <a:pPr marL="0" lv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Was lasse ich nicht an mich heran?</a:t>
            </a:r>
          </a:p>
          <a:p>
            <a:pPr marL="0" lv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Was wünsche ich mir wirklich?</a:t>
            </a:r>
          </a:p>
          <a:p>
            <a:pPr marL="0" lv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Was nehme ich wahr?</a:t>
            </a:r>
          </a:p>
          <a:p>
            <a:pPr marL="0" indent="0">
              <a:buNone/>
            </a:pPr>
            <a:endParaRPr lang="de-DE" dirty="0"/>
          </a:p>
        </p:txBody>
      </p:sp>
    </p:spTree>
    <p:extLst>
      <p:ext uri="{BB962C8B-B14F-4D97-AF65-F5344CB8AC3E}">
        <p14:creationId xmlns:p14="http://schemas.microsoft.com/office/powerpoint/2010/main" val="79420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A33943-9FBE-EC83-C4C5-67B9C3576FB9}"/>
              </a:ext>
            </a:extLst>
          </p:cNvPr>
          <p:cNvSpPr>
            <a:spLocks noGrp="1"/>
          </p:cNvSpPr>
          <p:nvPr>
            <p:ph type="title"/>
          </p:nvPr>
        </p:nvSpPr>
        <p:spPr/>
        <p:txBody>
          <a:bodyPr/>
          <a:lstStyle/>
          <a:p>
            <a:r>
              <a:rPr lang="de-DE" sz="2000" b="0" dirty="0"/>
              <a:t>Staunen - Loslassen - </a:t>
            </a:r>
            <a:r>
              <a:rPr lang="de-DE" dirty="0"/>
              <a:t>Widerstehen</a:t>
            </a:r>
            <a:endParaRPr lang="de-DE" sz="2000" dirty="0"/>
          </a:p>
        </p:txBody>
      </p:sp>
      <p:sp>
        <p:nvSpPr>
          <p:cNvPr id="3" name="Inhaltsplatzhalter 2">
            <a:extLst>
              <a:ext uri="{FF2B5EF4-FFF2-40B4-BE49-F238E27FC236}">
                <a16:creationId xmlns:a16="http://schemas.microsoft.com/office/drawing/2014/main" id="{085F7F15-3041-BCAE-4996-4FC46CE8638E}"/>
              </a:ext>
            </a:extLst>
          </p:cNvPr>
          <p:cNvSpPr>
            <a:spLocks noGrp="1"/>
          </p:cNvSpPr>
          <p:nvPr>
            <p:ph idx="1"/>
          </p:nvPr>
        </p:nvSpPr>
        <p:spPr>
          <a:xfrm>
            <a:off x="818712" y="1904301"/>
            <a:ext cx="10554574" cy="5427677"/>
          </a:xfrm>
        </p:spPr>
        <p:txBody>
          <a:bodyPr>
            <a:normAutofit/>
          </a:bodyPr>
          <a:lstStyle/>
          <a:p>
            <a:pPr marL="0" indent="0">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Widerstehen heißt: </a:t>
            </a:r>
          </a:p>
          <a:p>
            <a:pPr marL="0" indent="0">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Die Dinge, die uns umgeben anzuschauen, </a:t>
            </a:r>
          </a:p>
          <a:p>
            <a:pPr marL="0" indent="0">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wie Gott sie anschaut, nämlich: </a:t>
            </a:r>
          </a:p>
          <a:p>
            <a:pPr marL="0" indent="0">
              <a:buNone/>
            </a:pPr>
            <a:endParaRPr lang="de-D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Ihren Wert erkennend darin, dass es sie gibt – nicht in ihrem Zweck.</a:t>
            </a:r>
          </a:p>
          <a:p>
            <a:pPr marL="0" indent="0">
              <a:buNone/>
            </a:pPr>
            <a:endParaRPr lang="de-D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Und wir haben die Liebe, die Gott zu uns hat, erkannt und ihr geglaubt. Gott ist Liebe, und wer in der Liebe bleibt, bleibt in Gott und Gott bleibt in </a:t>
            </a:r>
            <a:r>
              <a:rPr lang="de-DE" dirty="0">
                <a:latin typeface="Calibri" panose="020F0502020204030204" pitchFamily="34" charset="0"/>
                <a:ea typeface="Calibri" panose="020F0502020204030204" pitchFamily="34" charset="0"/>
                <a:cs typeface="Times New Roman" panose="02020603050405020304" pitchFamily="18" charset="0"/>
              </a:rPr>
              <a:t>ihm. </a:t>
            </a:r>
          </a:p>
          <a:p>
            <a:pPr marL="0" indent="0">
              <a:buNone/>
            </a:pPr>
            <a:r>
              <a:rPr lang="de-DE" dirty="0">
                <a:latin typeface="Calibri" panose="020F0502020204030204" pitchFamily="34" charset="0"/>
                <a:ea typeface="Calibri" panose="020F0502020204030204" pitchFamily="34" charset="0"/>
                <a:cs typeface="Times New Roman" panose="02020603050405020304" pitchFamily="18" charset="0"/>
              </a:rPr>
              <a:t>1.Johannes 4,16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265900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itierfähig">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TM03457503[[fn=Zitierfähig]]</Template>
  <TotalTime>0</TotalTime>
  <Words>332</Words>
  <Application>Microsoft Office PowerPoint</Application>
  <PresentationFormat>Breitbild</PresentationFormat>
  <Paragraphs>39</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Calibri</vt:lpstr>
      <vt:lpstr>Century Gothic</vt:lpstr>
      <vt:lpstr>Wingdings 2</vt:lpstr>
      <vt:lpstr>Zitierfähig</vt:lpstr>
      <vt:lpstr>Die mystische Ekstase bedeutet Entdeckung der Begrenzung des Geistes und Überschreiten der vorgegebenen Grenzen.   Daß ich blind war, weiß ich erst im neuen Sehen,  daß ich in einem Gefängnis hockte, wird erst klar,  wenn seine Tür sich öffnet.   Nicht das Selbst wird überstiegen und verlassen,  wohl aber das erstarrte, im Gefängnis eingeschlafene Ich.                ~ Mystik und Widerstand | Dorothee Sölle </vt:lpstr>
      <vt:lpstr>Wege mystischer Erfahrung</vt:lpstr>
      <vt:lpstr>Ein Weg mystischer Erfahrung</vt:lpstr>
      <vt:lpstr>Staunen  - Loslassen - Widerstehen</vt:lpstr>
      <vt:lpstr>Staunen – Loslassen – Widerstehen</vt:lpstr>
      <vt:lpstr>Staunen - Loslassen - Widerstehen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mystische Ekstase bedeutet Entdeckung der Begrenzung des Geistes und Überschreiten der vorgegebenen Grenzen.   Daß ich blind war, weiß ich erst im neuen Sehen,  daß ich in einem Gefängnis hockte, wird erst klar,  wenn seine Tür sich öffnet.   Nicht das Selbst wird überstiegen und verlassen,  wohl aber das erstarrte, im Gefängnis eingeschlafene Ich.                ~ Mystik und Widerstand | Dorothee Sölle </dc:title>
  <dc:creator>Martin Göttlich</dc:creator>
  <cp:lastModifiedBy>Martin Göttlich</cp:lastModifiedBy>
  <cp:revision>3</cp:revision>
  <dcterms:created xsi:type="dcterms:W3CDTF">2023-11-24T09:16:58Z</dcterms:created>
  <dcterms:modified xsi:type="dcterms:W3CDTF">2023-11-26T07:47:22Z</dcterms:modified>
</cp:coreProperties>
</file>